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6.png" ContentType="image/png"/>
  <Override PartName="/ppt/media/image24.png" ContentType="image/png"/>
  <Override PartName="/ppt/media/image11.jpeg" ContentType="image/jpeg"/>
  <Override PartName="/ppt/media/image21.jpeg" ContentType="image/jpeg"/>
  <Override PartName="/ppt/media/image20.jpeg" ContentType="image/jpeg"/>
  <Override PartName="/ppt/media/image19.jpeg" ContentType="image/jpeg"/>
  <Override PartName="/ppt/media/image1.jpeg" ContentType="image/jpeg"/>
  <Override PartName="/ppt/media/image7.png" ContentType="image/png"/>
  <Override PartName="/ppt/media/image22.jpeg" ContentType="image/jpeg"/>
  <Override PartName="/ppt/media/image29.jpeg" ContentType="image/jpeg"/>
  <Override PartName="/ppt/media/image8.jpeg" ContentType="image/jpeg"/>
  <Override PartName="/ppt/media/image28.png" ContentType="image/png"/>
  <Override PartName="/ppt/media/image35.gif" ContentType="image/gif"/>
  <Override PartName="/ppt/media/image9.jpeg" ContentType="image/jpeg"/>
  <Override PartName="/ppt/media/image13.jpeg" ContentType="image/jpeg"/>
  <Override PartName="/ppt/media/image12.jpeg" ContentType="image/jpeg"/>
  <Override PartName="/ppt/media/image31.jpeg" ContentType="image/jpeg"/>
  <Override PartName="/ppt/media/image4.jpeg" ContentType="image/jpeg"/>
  <Override PartName="/ppt/media/image25.jpeg" ContentType="image/jpeg"/>
  <Override PartName="/ppt/media/image27.jpeg" ContentType="image/jpeg"/>
  <Override PartName="/ppt/media/image33.jpeg" ContentType="image/jpeg"/>
  <Override PartName="/ppt/media/image34.gif" ContentType="image/gif"/>
  <Override PartName="/ppt/media/image5.jpeg" ContentType="image/jpeg"/>
  <Override PartName="/ppt/media/image30.png" ContentType="image/png"/>
  <Override PartName="/ppt/media/image3.jpeg" ContentType="image/jpeg"/>
  <Override PartName="/ppt/media/image2.jpeg" ContentType="image/jpeg"/>
  <Override PartName="/ppt/media/image23.jpeg" ContentType="image/jpeg"/>
  <Override PartName="/ppt/media/image10.jpeg" ContentType="image/jpeg"/>
  <Override PartName="/ppt/media/image14.png" ContentType="image/png"/>
  <Override PartName="/ppt/media/image15.jpeg" ContentType="image/jpeg"/>
  <Override PartName="/ppt/media/image16.jpeg" ContentType="image/jpeg"/>
  <Override PartName="/ppt/media/image32.jpeg" ContentType="image/jpeg"/>
  <Override PartName="/ppt/media/image17.png" ContentType="image/png"/>
  <Override PartName="/ppt/media/image6.jpeg" ContentType="image/jpeg"/>
  <Override PartName="/ppt/media/image18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gif"/><Relationship Id="rId2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gif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04;p24" descr=""/>
          <p:cNvPicPr/>
          <p:nvPr/>
        </p:nvPicPr>
        <p:blipFill>
          <a:blip r:embed="rId2"/>
          <a:srcRect l="6666" t="4859" r="6220" b="5494"/>
          <a:stretch/>
        </p:blipFill>
        <p:spPr>
          <a:xfrm>
            <a:off x="4453200" y="512280"/>
            <a:ext cx="4194720" cy="431712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0" y="2952000"/>
            <a:ext cx="4451040" cy="1653840"/>
          </a:xfrm>
          <a:prstGeom prst="rect">
            <a:avLst/>
          </a:prstGeom>
          <a:solidFill>
            <a:srgbClr val="2a6099">
              <a:alpha val="28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2"/>
          <p:cNvSpPr/>
          <p:nvPr/>
        </p:nvSpPr>
        <p:spPr>
          <a:xfrm>
            <a:off x="144000" y="2952000"/>
            <a:ext cx="4389840" cy="15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ffffff"/>
                </a:solidFill>
                <a:latin typeface="Nimbus Roman"/>
                <a:ea typeface="Anton"/>
              </a:rPr>
              <a:t>Smart Attendance System using</a:t>
            </a:r>
            <a:br/>
            <a:r>
              <a:rPr b="1" lang="it-IT" sz="2800" spc="-1" strike="noStrike">
                <a:solidFill>
                  <a:srgbClr val="ffffff"/>
                </a:solidFill>
                <a:latin typeface="Nimbus Roman"/>
                <a:ea typeface="Anton"/>
              </a:rPr>
              <a:t>Face Recognition(SASFR)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Feature Extraction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421200" y="1116000"/>
            <a:ext cx="5157720" cy="374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16000" indent="-214920" algn="just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GB" sz="2200" spc="-1" strike="noStrike">
                <a:solidFill>
                  <a:srgbClr val="ffffff"/>
                </a:solidFill>
                <a:latin typeface="Nimbus Roman"/>
                <a:ea typeface="DejaVu Sans"/>
              </a:rPr>
              <a:t>All facial scan systems attempt to match visible facial features in a fashion similar to the way people recognize one another.</a:t>
            </a:r>
            <a:endParaRPr b="0" lang="en-US" sz="22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GB" sz="2200" spc="-1" strike="noStrike">
                <a:solidFill>
                  <a:srgbClr val="ffffff"/>
                </a:solidFill>
                <a:latin typeface="Nimbus Roman"/>
                <a:ea typeface="DejaVu Sans"/>
              </a:rPr>
              <a:t>The features most often utilized in facial-scan systems are those least likely to change significantly over time: upper ridges of the eyes sockets,areas around the cheekbones,sides of the mouth,nose shape and feature relative to each other.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2"/>
          <a:srcRect l="45148" t="8875" r="9157" b="3630"/>
          <a:stretch/>
        </p:blipFill>
        <p:spPr>
          <a:xfrm>
            <a:off x="5800320" y="1548000"/>
            <a:ext cx="2982600" cy="291492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>
                <a:alpha val="29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Face Recognition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540000" y="1176120"/>
            <a:ext cx="8134920" cy="212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16000" indent="-214920" algn="just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GB" sz="2000" spc="-1" strike="noStrike">
                <a:solidFill>
                  <a:srgbClr val="ffffff"/>
                </a:solidFill>
                <a:latin typeface="Nimbus Roman"/>
                <a:ea typeface="DejaVu Sans"/>
              </a:rPr>
              <a:t>Every face has at least 80 distinguishable parts called nodal points.</a:t>
            </a:r>
            <a:endParaRPr b="0" lang="en-US" sz="20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GB" sz="2000" spc="-1" strike="noStrike">
                <a:solidFill>
                  <a:srgbClr val="ffffff"/>
                </a:solidFill>
                <a:latin typeface="Nimbus Roman"/>
                <a:ea typeface="DejaVu Sans"/>
              </a:rPr>
              <a:t>SAS by using face recognition concept conducts a comparison of these parameters to the images in its database.</a:t>
            </a:r>
            <a:endParaRPr b="0" lang="en-US" sz="20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GB" sz="2000" spc="-1" strike="noStrike">
                <a:solidFill>
                  <a:srgbClr val="ffffff"/>
                </a:solidFill>
                <a:latin typeface="Nimbus Roman"/>
                <a:ea typeface="DejaVu Sans"/>
              </a:rPr>
              <a:t>Depending upon the matches found, it determines the result.</a:t>
            </a:r>
            <a:endParaRPr b="0" lang="en-US" sz="20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GB" sz="2000" spc="-1" strike="noStrike">
                <a:solidFill>
                  <a:srgbClr val="ffffff"/>
                </a:solidFill>
                <a:latin typeface="Nimbus Roman"/>
                <a:ea typeface="DejaVu Sans"/>
              </a:rPr>
              <a:t>This technique is known as feature based matching.</a:t>
            </a:r>
            <a:r>
              <a:rPr b="1" lang="en-GB" sz="2000" spc="-1" strike="noStrike">
                <a:solidFill>
                  <a:srgbClr val="000000"/>
                </a:solidFill>
                <a:latin typeface="Nimbus Roman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2"/>
          <a:stretch/>
        </p:blipFill>
        <p:spPr>
          <a:xfrm>
            <a:off x="2387520" y="3060000"/>
            <a:ext cx="6215400" cy="171936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>
                <a:alpha val="41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1980000" y="147600"/>
            <a:ext cx="7126920" cy="96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N" sz="3200" spc="-1" strike="noStrike">
                <a:solidFill>
                  <a:srgbClr val="ffffff"/>
                </a:solidFill>
                <a:latin typeface="Arial"/>
                <a:ea typeface="Arial Unicode MS"/>
              </a:rPr>
              <a:t>   </a:t>
            </a:r>
            <a:r>
              <a:rPr b="1" lang="en-IN" sz="3200" spc="-1" strike="noStrike">
                <a:solidFill>
                  <a:srgbClr val="ffffff"/>
                </a:solidFill>
                <a:latin typeface="Arial"/>
                <a:ea typeface="Arial Unicode MS"/>
              </a:rPr>
              <a:t>SAS Face Recognition Module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1363320" y="727920"/>
            <a:ext cx="3769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4" name="" descr=""/>
          <p:cNvPicPr/>
          <p:nvPr/>
        </p:nvPicPr>
        <p:blipFill>
          <a:blip r:embed="rId2"/>
          <a:srcRect l="27974" t="16834" r="26335" b="9478"/>
          <a:stretch/>
        </p:blipFill>
        <p:spPr>
          <a:xfrm>
            <a:off x="2736000" y="797040"/>
            <a:ext cx="5902920" cy="416988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>
                <a:alpha val="48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How System will work?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709200" y="1058400"/>
            <a:ext cx="8228160" cy="362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ffffff"/>
                </a:solidFill>
                <a:latin typeface="Nimbus Roman"/>
                <a:ea typeface="DejaVu Sans"/>
              </a:rPr>
              <a:t>SAS system will works as follows: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GB" sz="2000" spc="-1" strike="noStrike">
                <a:solidFill>
                  <a:srgbClr val="ffffff"/>
                </a:solidFill>
                <a:latin typeface="Nimbus Roman"/>
                <a:ea typeface="DejaVu Sans"/>
              </a:rPr>
              <a:t>The user needs to start the system(Client side).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GB" sz="2000" spc="-1" strike="noStrike">
                <a:solidFill>
                  <a:srgbClr val="ffffff"/>
                </a:solidFill>
                <a:latin typeface="Nimbus Roman"/>
                <a:ea typeface="DejaVu Sans"/>
              </a:rPr>
              <a:t>The system accepts web cam  with the help of python API’s.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GB" sz="2000" spc="-1" strike="noStrike">
                <a:solidFill>
                  <a:srgbClr val="ffffff"/>
                </a:solidFill>
                <a:latin typeface="Nimbus Roman"/>
                <a:ea typeface="DejaVu Sans"/>
              </a:rPr>
              <a:t>The system works and manipulates live video data to identify faces in it.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GB" sz="2000" spc="-1" strike="noStrike">
                <a:solidFill>
                  <a:srgbClr val="ffffff"/>
                </a:solidFill>
                <a:latin typeface="Nimbus Roman"/>
                <a:ea typeface="DejaVu Sans"/>
              </a:rPr>
              <a:t>Next step is to store these faces based on a matrix form.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GB" sz="2000" spc="-1" strike="noStrike">
                <a:solidFill>
                  <a:srgbClr val="ffffff"/>
                </a:solidFill>
                <a:latin typeface="Nimbus Roman"/>
                <a:ea typeface="DejaVu Sans"/>
              </a:rPr>
              <a:t>Once faces are recognized and stored , the system will  detect them.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GB" sz="2000" spc="-1" strike="noStrike">
                <a:solidFill>
                  <a:srgbClr val="ffffff"/>
                </a:solidFill>
                <a:latin typeface="Nimbus Roman"/>
                <a:ea typeface="DejaVu Sans"/>
              </a:rPr>
              <a:t>Whenever the face reappears it is recognized by name in a real time video and an attendance is marked.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GB" sz="2000" spc="-1" strike="noStrike">
                <a:solidFill>
                  <a:srgbClr val="ffffff"/>
                </a:solidFill>
                <a:latin typeface="Nimbus Roman"/>
                <a:ea typeface="DejaVu Sans"/>
              </a:rPr>
              <a:t>The project is will develop on python framework( Django) and is supported by a SqlLite database to store user specific details.</a:t>
            </a:r>
            <a:r>
              <a:rPr b="1" lang="en-GB" sz="2000" spc="-1" strike="noStrike">
                <a:solidFill>
                  <a:srgbClr val="000000"/>
                </a:solidFill>
                <a:latin typeface="Nimbus Roman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Nimbus Roman"/>
                <a:ea typeface="DejaVu Sans"/>
              </a:rPr>
              <a:t>Advantages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-180000" y="1152000"/>
            <a:ext cx="6838920" cy="203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7000"/>
          </a:bodyPr>
          <a:p>
            <a:pPr marL="914400" indent="-227520" algn="just">
              <a:lnSpc>
                <a:spcPct val="100000"/>
              </a:lnSpc>
              <a:spcAft>
                <a:spcPts val="1766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US" sz="2200" spc="-1" strike="noStrike">
                <a:solidFill>
                  <a:srgbClr val="ffffff"/>
                </a:solidFill>
                <a:latin typeface="Nimbus Roman"/>
                <a:ea typeface="DejaVu Sans"/>
              </a:rPr>
              <a:t>The software can be used for security purposes in organizations and in secured zones.</a:t>
            </a:r>
            <a:endParaRPr b="0" lang="en-US" sz="2200" spc="-1" strike="noStrike">
              <a:latin typeface="Arial"/>
            </a:endParaRPr>
          </a:p>
          <a:p>
            <a:pPr marL="914400" indent="-227520" algn="just">
              <a:lnSpc>
                <a:spcPct val="100000"/>
              </a:lnSpc>
              <a:spcAft>
                <a:spcPts val="1766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US" sz="2200" spc="-1" strike="noStrike">
                <a:solidFill>
                  <a:srgbClr val="ffffff"/>
                </a:solidFill>
                <a:latin typeface="Nimbus Roman"/>
                <a:ea typeface="DejaVu Sans"/>
              </a:rPr>
              <a:t>The system is convenient and </a:t>
            </a:r>
            <a:endParaRPr b="0" lang="en-US" sz="2200" spc="-1" strike="noStrike">
              <a:latin typeface="Arial"/>
            </a:endParaRPr>
          </a:p>
          <a:p>
            <a:pPr marL="914400" indent="-227520" algn="just">
              <a:lnSpc>
                <a:spcPct val="100000"/>
              </a:lnSpc>
              <a:spcAft>
                <a:spcPts val="1766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US" sz="2200" spc="-1" strike="noStrike">
                <a:solidFill>
                  <a:srgbClr val="ffffff"/>
                </a:solidFill>
                <a:latin typeface="Nimbus Roman"/>
                <a:ea typeface="DejaVu Sans"/>
              </a:rPr>
              <a:t>secure for the users.</a:t>
            </a:r>
            <a:endParaRPr b="0" lang="en-US" sz="2200" spc="-1" strike="noStrike">
              <a:latin typeface="Arial"/>
            </a:endParaRPr>
          </a:p>
          <a:p>
            <a:pPr marL="914400" indent="-227520" algn="just">
              <a:lnSpc>
                <a:spcPct val="100000"/>
              </a:lnSpc>
              <a:spcAft>
                <a:spcPts val="1766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US" sz="2200" spc="-1" strike="noStrike">
                <a:solidFill>
                  <a:srgbClr val="ffffff"/>
                </a:solidFill>
                <a:latin typeface="Nimbus Roman"/>
                <a:ea typeface="DejaVu Sans"/>
              </a:rPr>
              <a:t>It saves their time and efforts.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rcRect l="5949" t="32457" r="4223" b="2941"/>
          <a:stretch/>
        </p:blipFill>
        <p:spPr>
          <a:xfrm>
            <a:off x="3949200" y="1872000"/>
            <a:ext cx="4965480" cy="287892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>
                <a:alpha val="32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2484000" y="255600"/>
            <a:ext cx="5506920" cy="96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N" sz="36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Disadvantages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1363320" y="727920"/>
            <a:ext cx="3769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3"/>
          <p:cNvSpPr/>
          <p:nvPr/>
        </p:nvSpPr>
        <p:spPr>
          <a:xfrm>
            <a:off x="1548000" y="1260000"/>
            <a:ext cx="647892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914400" indent="-22752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GB" sz="2200" spc="-1" strike="noStrike">
                <a:solidFill>
                  <a:srgbClr val="ffffff"/>
                </a:solidFill>
                <a:latin typeface="Nimbus Roman"/>
                <a:ea typeface="DejaVu Sans"/>
              </a:rPr>
              <a:t>The system don’t recognize properly in poor light so may give false results.</a:t>
            </a:r>
            <a:endParaRPr b="0" lang="en-US" sz="2200" spc="-1" strike="noStrike">
              <a:latin typeface="Arial"/>
            </a:endParaRPr>
          </a:p>
          <a:p>
            <a:pPr marL="914400" indent="-22752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GB" sz="2200" spc="-1" strike="noStrike">
                <a:solidFill>
                  <a:srgbClr val="ffffff"/>
                </a:solidFill>
                <a:latin typeface="Nimbus Roman"/>
                <a:ea typeface="DejaVu Sans"/>
              </a:rPr>
              <a:t>It can only detect face from a limited distance.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457200" y="277200"/>
            <a:ext cx="822816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Nimbus Roman"/>
                <a:ea typeface="DejaVu Sans"/>
              </a:rPr>
              <a:t>Applications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1584000" y="1275480"/>
            <a:ext cx="7029360" cy="354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914400" indent="-227520" algn="just">
              <a:lnSpc>
                <a:spcPct val="100000"/>
              </a:lnSpc>
              <a:spcAft>
                <a:spcPts val="1766"/>
              </a:spcAft>
              <a:buClr>
                <a:srgbClr val="ffffff"/>
              </a:buClr>
              <a:buSzPct val="45000"/>
              <a:buFont typeface="Wingdings" charset="2"/>
              <a:buChar char=""/>
              <a:tabLst>
                <a:tab algn="l" pos="45720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Nimbus Roman"/>
                <a:ea typeface="DejaVu Sans"/>
              </a:rPr>
              <a:t>The system can be used for places that require security like bank, military etc.</a:t>
            </a:r>
            <a:endParaRPr b="0" lang="en-US" sz="2200" spc="-1" strike="noStrike">
              <a:latin typeface="Arial"/>
            </a:endParaRPr>
          </a:p>
          <a:p>
            <a:pPr marL="914400" indent="-227520" algn="just">
              <a:lnSpc>
                <a:spcPct val="100000"/>
              </a:lnSpc>
              <a:spcAft>
                <a:spcPts val="1766"/>
              </a:spcAft>
              <a:buClr>
                <a:srgbClr val="ffffff"/>
              </a:buClr>
              <a:buSzPct val="45000"/>
              <a:buFont typeface="Wingdings" charset="2"/>
              <a:buChar char=""/>
              <a:tabLst>
                <a:tab algn="l" pos="45720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Nimbus Roman"/>
                <a:ea typeface="DejaVu Sans"/>
              </a:rPr>
              <a:t>It can also be used in houses and society to recognize the outsiders and save their identity.</a:t>
            </a:r>
            <a:endParaRPr b="0" lang="en-US" sz="2200" spc="-1" strike="noStrike">
              <a:latin typeface="Arial"/>
            </a:endParaRPr>
          </a:p>
          <a:p>
            <a:pPr marL="914400" indent="-227520" algn="just">
              <a:lnSpc>
                <a:spcPct val="100000"/>
              </a:lnSpc>
              <a:spcAft>
                <a:spcPts val="1766"/>
              </a:spcAft>
              <a:buClr>
                <a:srgbClr val="ffffff"/>
              </a:buClr>
              <a:buSzPct val="45000"/>
              <a:buFont typeface="Wingdings" charset="2"/>
              <a:buChar char=""/>
              <a:tabLst>
                <a:tab algn="l" pos="45720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Nimbus Roman"/>
                <a:ea typeface="DejaVu Sans"/>
              </a:rPr>
              <a:t>The software can used to mark attendance based on face recognition in organizations. 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4104000" y="1368000"/>
            <a:ext cx="3562920" cy="3075840"/>
          </a:xfrm>
          <a:prstGeom prst="rect">
            <a:avLst/>
          </a:prstGeom>
          <a:ln>
            <a:noFill/>
          </a:ln>
        </p:spPr>
      </p:pic>
      <p:sp>
        <p:nvSpPr>
          <p:cNvPr id="246" name="CustomShape 1"/>
          <p:cNvSpPr/>
          <p:nvPr/>
        </p:nvSpPr>
        <p:spPr>
          <a:xfrm>
            <a:off x="1717560" y="457560"/>
            <a:ext cx="458136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Nimbus Roman"/>
                <a:ea typeface="DejaVu Sans"/>
              </a:rPr>
              <a:t>Any Questions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2808000" y="540360"/>
            <a:ext cx="3808440" cy="4570560"/>
          </a:xfrm>
          <a:prstGeom prst="rect">
            <a:avLst/>
          </a:prstGeom>
          <a:ln>
            <a:noFill/>
          </a:ln>
        </p:spPr>
      </p:pic>
      <p:sp>
        <p:nvSpPr>
          <p:cNvPr id="248" name="CustomShape 1"/>
          <p:cNvSpPr/>
          <p:nvPr/>
        </p:nvSpPr>
        <p:spPr>
          <a:xfrm>
            <a:off x="5220000" y="3888000"/>
            <a:ext cx="374292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800" spc="-1" strike="noStrike">
                <a:solidFill>
                  <a:srgbClr val="ffffff"/>
                </a:solidFill>
                <a:latin typeface="Nimbus Roman"/>
                <a:ea typeface="DejaVu Sans"/>
              </a:rPr>
              <a:t>Thank You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76360" y="1080000"/>
            <a:ext cx="7701480" cy="57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N" sz="3200" spc="-1" strike="noStrike">
                <a:solidFill>
                  <a:srgbClr val="f3f3f3"/>
                </a:solidFill>
                <a:latin typeface="Nimbus Roman"/>
                <a:ea typeface="Rajdhani"/>
              </a:rPr>
              <a:t>Group Information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363320" y="727920"/>
            <a:ext cx="3769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95" name="Table 3"/>
          <p:cNvGraphicFramePr/>
          <p:nvPr/>
        </p:nvGraphicFramePr>
        <p:xfrm>
          <a:off x="789840" y="2036520"/>
          <a:ext cx="7600320" cy="866880"/>
        </p:xfrm>
        <a:graphic>
          <a:graphicData uri="http://schemas.openxmlformats.org/drawingml/2006/table">
            <a:tbl>
              <a:tblPr/>
              <a:tblGrid>
                <a:gridCol w="3800160"/>
                <a:gridCol w="3800520"/>
              </a:tblGrid>
              <a:tr h="4248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Enrolment No.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Name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4424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205220694081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  </a:t>
                      </a: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Saifullah Rahimi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96" name="CustomShape 4"/>
          <p:cNvSpPr/>
          <p:nvPr/>
        </p:nvSpPr>
        <p:spPr>
          <a:xfrm>
            <a:off x="36360" y="3511440"/>
            <a:ext cx="4534560" cy="128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tabLst>
                <a:tab algn="l" pos="0"/>
              </a:tabLst>
            </a:pPr>
            <a:r>
              <a:rPr b="1" lang="en-IN" sz="2600" spc="-1" strike="noStrike">
                <a:solidFill>
                  <a:srgbClr val="f3f3f3"/>
                </a:solidFill>
                <a:latin typeface="Nimbus Roman"/>
                <a:ea typeface="Rajdhani"/>
              </a:rPr>
              <a:t>Internal Guide:-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tabLst>
                <a:tab algn="l" pos="0"/>
              </a:tabLst>
            </a:pPr>
            <a:r>
              <a:rPr b="1" lang="en-IN" sz="2600" spc="-1" strike="noStrike">
                <a:solidFill>
                  <a:srgbClr val="f3f3f3"/>
                </a:solidFill>
                <a:latin typeface="Nimbus Roman"/>
                <a:ea typeface="Rajdhani"/>
              </a:rPr>
              <a:t>Prof. Nootan Padia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4788360" y="3547440"/>
            <a:ext cx="4534560" cy="128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tabLst>
                <a:tab algn="l" pos="0"/>
              </a:tabLst>
            </a:pPr>
            <a:r>
              <a:rPr b="1" lang="en-IN" sz="2600" spc="-1" strike="noStrike">
                <a:solidFill>
                  <a:srgbClr val="f3f3f3"/>
                </a:solidFill>
                <a:latin typeface="Nimbus Roman"/>
                <a:ea typeface="Rajdhani"/>
              </a:rPr>
              <a:t>External Guide:-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tabLst>
                <a:tab algn="l" pos="0"/>
              </a:tabLst>
            </a:pPr>
            <a:r>
              <a:rPr b="1" lang="en-IN" sz="2600" spc="-1" strike="noStrike">
                <a:solidFill>
                  <a:srgbClr val="f3f3f3"/>
                </a:solidFill>
                <a:latin typeface="Nimbus Roman"/>
                <a:ea typeface="Rajdhani"/>
              </a:rPr>
              <a:t>Mr. Venkata Srihari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648360" y="255600"/>
            <a:ext cx="7701480" cy="57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N" sz="3200" spc="-1" strike="noStrike">
                <a:solidFill>
                  <a:srgbClr val="f3f3f3"/>
                </a:solidFill>
                <a:latin typeface="Nimbus Roman"/>
                <a:ea typeface="Rajdhani"/>
              </a:rPr>
              <a:t>Company Details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1363320" y="727920"/>
            <a:ext cx="3769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3"/>
          <p:cNvSpPr/>
          <p:nvPr/>
        </p:nvSpPr>
        <p:spPr>
          <a:xfrm>
            <a:off x="396000" y="2736000"/>
            <a:ext cx="4851000" cy="150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02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f3f3f3"/>
                </a:solidFill>
                <a:latin typeface="Roboto"/>
                <a:ea typeface="Fira Sans Condensed Light"/>
              </a:rPr>
              <a:t>Software company</a:t>
            </a:r>
            <a:endParaRPr b="0" lang="en-US" sz="1800" spc="-1" strike="noStrike">
              <a:latin typeface="Arial"/>
            </a:endParaRPr>
          </a:p>
          <a:p>
            <a:pPr marL="457200" indent="-302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f3f3f3"/>
                </a:solidFill>
                <a:latin typeface="Roboto"/>
                <a:ea typeface="Fira Sans Condensed Light"/>
              </a:rPr>
              <a:t>Address: A-106, Sankalp Iconic Tower Near Iscon Cross Road, Ambli - Bopal Rd, Ahmedabad, Gujarat 380058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504000" y="2124000"/>
            <a:ext cx="2769840" cy="57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N" sz="2600" spc="-1" strike="noStrike" u="sng">
                <a:solidFill>
                  <a:srgbClr val="f3f3f3"/>
                </a:solidFill>
                <a:uFillTx/>
                <a:latin typeface="Nimbus Roman"/>
                <a:ea typeface="Rajdhani"/>
              </a:rPr>
              <a:t>Solution Analysts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1368720" y="1188720"/>
            <a:ext cx="933840" cy="93384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3"/>
          <a:srcRect l="0" t="0" r="0" b="16314"/>
          <a:stretch/>
        </p:blipFill>
        <p:spPr>
          <a:xfrm>
            <a:off x="6542640" y="1044720"/>
            <a:ext cx="2095920" cy="1401840"/>
          </a:xfrm>
          <a:prstGeom prst="rect">
            <a:avLst/>
          </a:prstGeom>
          <a:ln>
            <a:noFill/>
          </a:ln>
        </p:spPr>
      </p:pic>
      <p:sp>
        <p:nvSpPr>
          <p:cNvPr id="204" name="CustomShape 5"/>
          <p:cNvSpPr/>
          <p:nvPr/>
        </p:nvSpPr>
        <p:spPr>
          <a:xfrm>
            <a:off x="6084000" y="2448000"/>
            <a:ext cx="2985840" cy="57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IN" sz="2000" spc="-1" strike="noStrike">
                <a:solidFill>
                  <a:srgbClr val="f3f3f3"/>
                </a:solidFill>
                <a:latin typeface="Nimbus Roman"/>
                <a:ea typeface="Rajdhani"/>
              </a:rPr>
              <a:t>CEO: Mr. Kalpesh Patel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853200" y="205200"/>
            <a:ext cx="285408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Contents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4165200" y="1188000"/>
            <a:ext cx="4725360" cy="30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16000" indent="-21456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Introduction</a:t>
            </a:r>
            <a:endParaRPr b="0" lang="en-US" sz="16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System Design</a:t>
            </a:r>
            <a:endParaRPr b="0" lang="en-US" sz="16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Implementation:</a:t>
            </a:r>
            <a:endParaRPr b="0" lang="en-US" sz="1600" spc="-1" strike="noStrike">
              <a:latin typeface="Arial"/>
            </a:endParaRPr>
          </a:p>
          <a:p>
            <a:pPr lvl="5" marL="1296000" indent="-21528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"/>
            </a:pPr>
            <a:r>
              <a:rPr b="1" lang="en-US" sz="16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Image Acquisition</a:t>
            </a:r>
            <a:endParaRPr b="0" lang="en-US" sz="1600" spc="-1" strike="noStrike">
              <a:latin typeface="Arial"/>
            </a:endParaRPr>
          </a:p>
          <a:p>
            <a:pPr lvl="5" marL="1296000" indent="-21528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"/>
            </a:pPr>
            <a:r>
              <a:rPr b="1" lang="en-US" sz="16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Image Processing</a:t>
            </a:r>
            <a:endParaRPr b="0" lang="en-US" sz="1600" spc="-1" strike="noStrike">
              <a:latin typeface="Arial"/>
            </a:endParaRPr>
          </a:p>
          <a:p>
            <a:pPr lvl="5" marL="1296000" indent="-21528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"/>
            </a:pPr>
            <a:r>
              <a:rPr b="1" lang="en-US" sz="16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Feature Extraction</a:t>
            </a:r>
            <a:endParaRPr b="0" lang="en-US" sz="1600" spc="-1" strike="noStrike">
              <a:latin typeface="Arial"/>
            </a:endParaRPr>
          </a:p>
          <a:p>
            <a:pPr lvl="5" marL="1296000" indent="-21528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"/>
            </a:pPr>
            <a:r>
              <a:rPr b="1" lang="en-US" sz="16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Face Recognition</a:t>
            </a:r>
            <a:endParaRPr b="0" lang="en-US" sz="16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How system will work?</a:t>
            </a:r>
            <a:endParaRPr b="0" lang="en-US" sz="16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Advantages</a:t>
            </a:r>
            <a:endParaRPr b="0" lang="en-US" sz="16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 </a:t>
            </a:r>
            <a:r>
              <a:rPr b="1" lang="en-US" sz="16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Disadvantages</a:t>
            </a:r>
            <a:endParaRPr b="0" lang="en-US" sz="16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Applications</a:t>
            </a:r>
            <a:endParaRPr b="0" lang="en-US" sz="16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Q &amp; A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Introduction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6048000" y="3489840"/>
            <a:ext cx="2374560" cy="144072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>
                <a:alpha val="35000"/>
              </a:srgbClr>
            </a:outerShdw>
          </a:effectLst>
        </p:spPr>
      </p:pic>
      <p:sp>
        <p:nvSpPr>
          <p:cNvPr id="209" name="CustomShape 2"/>
          <p:cNvSpPr/>
          <p:nvPr/>
        </p:nvSpPr>
        <p:spPr>
          <a:xfrm>
            <a:off x="792000" y="1132920"/>
            <a:ext cx="7630560" cy="28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just">
              <a:lnSpc>
                <a:spcPct val="150000"/>
              </a:lnSpc>
              <a:spcBef>
                <a:spcPts val="601"/>
              </a:spcBef>
              <a:spcAft>
                <a:spcPts val="1199"/>
              </a:spcAft>
              <a:tabLst>
                <a:tab algn="l" pos="34308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Face Recognition is a bio-metric method of identifying an individual by comparing live capture or digital image data with the stored record for that person.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601"/>
              </a:spcBef>
              <a:spcAft>
                <a:spcPts val="1199"/>
              </a:spcAft>
              <a:tabLst>
                <a:tab algn="l" pos="34308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Smart Attendance System is marking of attendance based on this technology, which provides an automated attendance system that is practical,reliable and eliminate disturbance and time loss of traditional attendance systems.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System Design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792000" y="1274400"/>
            <a:ext cx="7630560" cy="276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just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b="1" lang="en-US" sz="22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This software project will be designed using Django framework. </a:t>
            </a:r>
            <a:endParaRPr b="0" lang="en-US" sz="22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b="1" lang="en-US" sz="22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The design part of the attendance monitoring system is divided into two sections:-</a:t>
            </a:r>
            <a:endParaRPr b="0" lang="en-US" sz="2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US" sz="20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Hardware:-</a:t>
            </a:r>
            <a:endParaRPr b="0" lang="en-US" sz="2000" spc="-1" strike="noStrike">
              <a:latin typeface="Arial"/>
            </a:endParaRPr>
          </a:p>
          <a:p>
            <a:pPr marL="533520" indent="-22716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"/>
            </a:pPr>
            <a:r>
              <a:rPr b="1" lang="en-US" sz="20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Processor – i3</a:t>
            </a:r>
            <a:endParaRPr b="0" lang="en-US" sz="2000" spc="-1" strike="noStrike">
              <a:latin typeface="Arial"/>
            </a:endParaRPr>
          </a:p>
          <a:p>
            <a:pPr marL="533520" indent="-22716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"/>
            </a:pPr>
            <a:r>
              <a:rPr b="1" lang="en-US" sz="20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Hard Disk – 5 GB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US" sz="20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Software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6120000" y="3528000"/>
            <a:ext cx="1942560" cy="93456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3"/>
          <a:stretch/>
        </p:blipFill>
        <p:spPr>
          <a:xfrm>
            <a:off x="4176000" y="3543480"/>
            <a:ext cx="1798560" cy="91908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4"/>
          <a:stretch/>
        </p:blipFill>
        <p:spPr>
          <a:xfrm rot="21600">
            <a:off x="3246840" y="3843000"/>
            <a:ext cx="812880" cy="57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457200" y="205200"/>
            <a:ext cx="82278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Implementation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2"/>
          <a:srcRect l="11042" t="40863" r="21797" b="10124"/>
          <a:stretch/>
        </p:blipFill>
        <p:spPr>
          <a:xfrm>
            <a:off x="4284000" y="1260000"/>
            <a:ext cx="4462920" cy="331092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>
                <a:alpha val="39000"/>
              </a:srgbClr>
            </a:outerShdw>
          </a:effectLst>
        </p:spPr>
      </p:pic>
      <p:sp>
        <p:nvSpPr>
          <p:cNvPr id="217" name="CustomShape 2"/>
          <p:cNvSpPr/>
          <p:nvPr/>
        </p:nvSpPr>
        <p:spPr>
          <a:xfrm>
            <a:off x="360000" y="970560"/>
            <a:ext cx="3743280" cy="34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just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b="1" lang="en-US" sz="22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The implementation of face recognition technology includes the following phases:</a:t>
            </a:r>
            <a:endParaRPr b="0" lang="en-US" sz="22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Font typeface="Wingdings" charset="2"/>
              <a:buChar char=""/>
            </a:pPr>
            <a:r>
              <a:rPr b="1" lang="en-US" sz="22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Image Acquisition</a:t>
            </a:r>
            <a:endParaRPr b="0" lang="en-US" sz="22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Font typeface="Wingdings" charset="2"/>
              <a:buChar char=""/>
            </a:pPr>
            <a:r>
              <a:rPr b="1" lang="en-US" sz="22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Image Processing</a:t>
            </a:r>
            <a:endParaRPr b="0" lang="en-US" sz="22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Font typeface="Wingdings" charset="2"/>
              <a:buChar char=""/>
            </a:pPr>
            <a:r>
              <a:rPr b="1" lang="en-US" sz="22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Facial feature Extraction</a:t>
            </a:r>
            <a:endParaRPr b="0" lang="en-US" sz="22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ffffff"/>
              </a:buClr>
              <a:buFont typeface="Wingdings" charset="2"/>
              <a:buChar char=""/>
            </a:pPr>
            <a:r>
              <a:rPr b="1" lang="en-US" sz="2200" spc="-1" strike="noStrike">
                <a:solidFill>
                  <a:srgbClr val="ffffff"/>
                </a:solidFill>
                <a:latin typeface="Nimbus Roman"/>
                <a:ea typeface="Arial Unicode MS"/>
              </a:rPr>
              <a:t>Face Recognition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3132000" y="327600"/>
            <a:ext cx="3453840" cy="57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N" sz="3200" spc="-1" strike="noStrike">
                <a:solidFill>
                  <a:srgbClr val="f3f3f3"/>
                </a:solidFill>
                <a:latin typeface="Nimbus Roman"/>
                <a:ea typeface="Rajdhani"/>
              </a:rPr>
              <a:t>Image Acuisition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1363320" y="727920"/>
            <a:ext cx="3769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3"/>
          <p:cNvSpPr/>
          <p:nvPr/>
        </p:nvSpPr>
        <p:spPr>
          <a:xfrm>
            <a:off x="1908000" y="1152000"/>
            <a:ext cx="6946560" cy="136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02400" algn="just">
              <a:lnSpc>
                <a:spcPct val="100000"/>
              </a:lnSpc>
              <a:buClr>
                <a:srgbClr val="f3f3f3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2200" spc="-1" strike="noStrike">
                <a:solidFill>
                  <a:srgbClr val="f3f3f3"/>
                </a:solidFill>
                <a:latin typeface="Nimbus Roman"/>
                <a:ea typeface="Fira Sans Condensed Light"/>
              </a:rPr>
              <a:t>Image acquisition is an action of retrieving image from an external source for further processing.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1476000" y="2016000"/>
            <a:ext cx="7198560" cy="287856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>
                <a:alpha val="34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132000" y="327600"/>
            <a:ext cx="3453840" cy="57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N" sz="3200" spc="-1" strike="noStrike">
                <a:solidFill>
                  <a:srgbClr val="f3f3f3"/>
                </a:solidFill>
                <a:latin typeface="Nimbus Roman"/>
                <a:ea typeface="Rajdhani"/>
              </a:rPr>
              <a:t>Image Processing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1363320" y="727920"/>
            <a:ext cx="3769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3"/>
          <p:cNvSpPr/>
          <p:nvPr/>
        </p:nvSpPr>
        <p:spPr>
          <a:xfrm>
            <a:off x="360000" y="936000"/>
            <a:ext cx="8674920" cy="86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02400" algn="just">
              <a:lnSpc>
                <a:spcPct val="100000"/>
              </a:lnSpc>
              <a:buClr>
                <a:srgbClr val="f3f3f3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2200" spc="-1" strike="noStrike">
                <a:solidFill>
                  <a:srgbClr val="f3f3f3"/>
                </a:solidFill>
                <a:latin typeface="Nimbus Roman"/>
                <a:ea typeface="Fira Sans Condensed Light"/>
              </a:rPr>
              <a:t>Image Processing is a method to convert an image into digital form and perform some operation on it, in order to get an enhanced image or to extract some useful information from it.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2"/>
          <a:srcRect l="11811" t="34039" r="20465" b="6138"/>
          <a:stretch/>
        </p:blipFill>
        <p:spPr>
          <a:xfrm>
            <a:off x="2124360" y="2088000"/>
            <a:ext cx="6350040" cy="273492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>
                <a:alpha val="3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</TotalTime>
  <Application>LibreOffice/6.4.7.2$Linux_X86_64 LibreOffice_project/40$Build-2</Application>
  <Words>157</Words>
  <Paragraphs>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Impact</dc:creator>
  <dc:description/>
  <dc:language>en-GB</dc:language>
  <cp:lastModifiedBy/>
  <dcterms:modified xsi:type="dcterms:W3CDTF">2022-04-29T09:24:44Z</dcterms:modified>
  <cp:revision>65</cp:revision>
  <dc:subject/>
  <dc:title>9686624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</vt:i4>
  </property>
</Properties>
</file>